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sldIdLst>
    <p:sldId id="256" r:id="rId3"/>
    <p:sldId id="257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>
        <p:scale>
          <a:sx n="76" d="100"/>
          <a:sy n="76" d="100"/>
        </p:scale>
        <p:origin x="11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BIG%20DISK:ONS_Final%20Logos%20Folder%2028.02.08:NEW%20ONS%20Logos:JPEG%20HI:ONS_RGB.jpg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IG DISK:ONS_Final Logos Folder 28.02.08:NEW ONS Logos:JPEG HI:ONS_RGB.jpg">
            <a:extLst>
              <a:ext uri="{FF2B5EF4-FFF2-40B4-BE49-F238E27FC236}">
                <a16:creationId xmlns:a16="http://schemas.microsoft.com/office/drawing/2014/main" id="{54D1622E-20BF-4DF8-9AC9-E7A3CF4E5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3048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124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19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3A467-AFAF-4606-A27D-031EE201B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A09C3-F6EA-4178-8B81-9D8616CBC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7A394-5797-4492-878C-1E2D2AB20A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59D72-B718-4AD3-8C4F-1CAEB382C7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171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BC7A02-5F8E-4154-94AE-B2F594D7D7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A343B5-6A9A-4456-8BEB-7D643DB61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9CCB6E-4782-4E82-9717-FBA52CA7F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746D2-2EFD-4044-BE0C-0F7AB1A279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36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D66839-2A1B-44ED-8E18-3C5184025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948039-6A7D-4D08-B393-C4892CB82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9BEE48-34C8-4A4D-BAAB-98AEDB099C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E1F6C-772F-4344-8BD7-2DE62BD723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08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BC0785-2DE8-4774-8425-9A628DBEE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918EC6-091F-41F0-9AEB-76E681B67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49CC8-EDBA-4BFC-95B3-8DC419A3F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D444E-2D61-4977-B008-A4B9F9F44B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083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056E98-466D-4110-82D8-F6A5B6399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581A63-8BAF-4086-B4EC-E0B35035D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745B6-4DA7-4FDC-A18B-60AE7BC3C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13B981-1720-48F8-A250-670E378461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968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22218A-923B-4330-AE02-3ACE2491D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94FCE7-43D6-4ACB-B251-115BD31A50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5D2080-65D4-48F9-A364-48EB5C329F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AC292-AEE5-431B-972D-221D8ACD07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6367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0FEE63-E2F5-4C7B-A87B-668F1AA37D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1CD101-B947-4F9E-8E0F-0B33BFDD3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E32B6E-87CE-4F4A-80A1-6B96A4E1B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162EE-69E4-4878-A04E-9F0F5A264A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893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2F2FD5-753F-4734-91D0-3BE69026D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B497AA3-BBC7-49B4-985E-DFEDF7EF76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FBA852-47BA-4565-998F-8E8E99544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B95DDC-E9BB-4585-A8D2-4EC9D5FAD4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6113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5AFBBE-8EC7-4D4C-919F-17248CBF1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000DE2-17A2-42A5-953E-91CCF1CBC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4E5B13B-64DC-4F7C-8CA6-8B14F9134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B667E-C151-4522-A0CD-781F8A53D2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378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4578B8-EC03-4196-9CA6-103861FDA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D1EAA2-96E3-48A3-8690-08199C8E1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B22803-D7CF-4E55-9AD2-27FD186DB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0931B-E274-4E2E-B893-1B8CF845AD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9844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7A49E7-D957-4501-A31B-3B63DF894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82A5EE-1688-4545-8772-283001F6B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C71B80-866E-40B3-AE3B-37F841C32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EA9C2-94E3-46F3-91FE-3E896796E9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58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386F0E-4B86-4581-B406-1BF6F32FA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5DE498-D40C-4C07-A867-9D0DDBFC8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43CD25-B94E-4846-8316-46FC8F8B9A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FBE88-C413-4EB5-A45D-62FA07599D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522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EBD594-F4BC-4F0D-8974-4533DF1B3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ADB24-949C-492A-BB2F-8A70265B2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7D8E14-5C12-41F8-9C45-AC2D07E64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E9B787-6C85-4663-B357-BF4EE0C001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323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D72D7C-D954-48F7-87B5-18E9001AD6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CD8388-C76A-46C1-9467-B17425546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0AA208-21BE-440D-9ED8-48027B04C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700F5-4851-4996-A917-68F6BE0BF4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387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3D7FF3-FD6E-4D09-B32B-1C7E41EE8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44ABE2-903C-45ED-BC62-43CCEC3990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07260B-DB73-47DA-92C8-763646525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102DE-3E57-4015-956F-114CCB7A0F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184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0CB8A-61D8-47BB-94A9-7B3EC244C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EDCA14-FDC0-4A23-B740-2E6C6E265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29D2C1-5B89-4565-B276-53B7D2E3E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8F578-6128-4ABD-B3DB-4B033CEEDA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11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50B432-5A34-434F-82D0-032D4C45D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DABD0-C721-4A55-B5F5-7500D45F6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B3A88F-8FEF-4522-93ED-9D822C5D0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EE7CC-6513-4757-9E9F-CB52257216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19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5A58BB-6859-49E3-94C8-1729D6C31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0AAC900-F2D8-4E5C-A8D9-57D7A4C1B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39FB82-7104-4833-A1F8-816419722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0216C-1AAD-4836-8D9C-C2E194206C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7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0D0786-B940-4653-9D5C-72B34F052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8EB728-C457-41EB-9599-EB68B8925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33BF1D-04FE-423D-BBFD-8A4572C02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6C543-D0A6-4F8D-B1BF-174EAB6889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97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0EEACA-0137-4EF9-B660-A4F56BF68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0E8378-9616-4ED0-91FC-9131A24886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E20D15-E056-4E2D-A321-213B5724D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6F80F-8DDC-489E-A08E-7B2B4BC3C6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6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083EEA-8954-4985-8848-ABB9EE329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5C7A0-6948-4BCA-BD71-D0426185E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73C2EE-899F-4500-B18B-6EB55F860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768E6-8C7D-4F27-A266-DEDAD37A32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933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D8F509-6971-4AEA-AAA3-73E120291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520B2C-DF10-4884-AEC7-E47176F32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826566-B90F-4CD8-AA20-5C4BA118F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65655-FA47-4183-8E45-9A54A6F1AC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32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4A81CB-FAC2-4CE5-A228-8FE16E68A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32035E-1981-487C-8CE8-B488B063A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9AC531-9647-4FF0-86B7-A0E92BEA9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1FBFAE-2803-459F-B1C0-86E0BA16CD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064959-8F96-43E9-976A-93ED103C78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707E2C-B481-425E-A746-72035FFF0D7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218C38D8-1322-49CE-81A8-A093E2A89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D46"/>
          </a:solidFill>
          <a:latin typeface="+mn-lt"/>
          <a:ea typeface="+mn-ea"/>
          <a:cs typeface="+mn-cs"/>
        </a:defRPr>
      </a:lvl1pPr>
      <a:lvl2pPr marL="763588" indent="-28575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2D46"/>
          </a:solidFill>
          <a:latin typeface="+mn-lt"/>
          <a:ea typeface="+mn-ea"/>
        </a:defRPr>
      </a:lvl2pPr>
      <a:lvl3pPr marL="11826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D46"/>
          </a:solidFill>
          <a:latin typeface="+mn-lt"/>
          <a:ea typeface="+mn-ea"/>
        </a:defRPr>
      </a:lvl3pPr>
      <a:lvl4pPr marL="1619250" indent="-246063" algn="l" rtl="0" eaLnBrk="1" fontAlgn="base" hangingPunct="1">
        <a:spcBef>
          <a:spcPct val="20000"/>
        </a:spcBef>
        <a:spcAft>
          <a:spcPct val="0"/>
        </a:spcAft>
        <a:defRPr>
          <a:solidFill>
            <a:srgbClr val="002D4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263BA1A-FD4D-4CE1-BB55-2FEF98FA1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738FFF5-B818-4A41-9697-997B7FE56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6E21F5E-1E9D-43E7-885C-6FCF17282F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2FB0A3D-D413-4882-A1CC-DBC21C4685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00A0383-4777-4ABB-A00E-176E4AFE9C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1B7861-636A-45CF-8070-24FF865F2E3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9EF771BF-DFFA-49A0-892D-47F974C9B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ea typeface="ＭＳ Ｐゴシック" pitchFamily="1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2D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2D4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2D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2D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EAF5377A-68E0-441B-B759-E7456D6CA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sz="3800" b="1" dirty="0">
                <a:solidFill>
                  <a:srgbClr val="002D46"/>
                </a:solidFill>
              </a:rPr>
              <a:t>Investment Banking: Discussion</a:t>
            </a:r>
            <a:endParaRPr lang="en-GB" altLang="en-US" sz="3200" b="1" dirty="0">
              <a:solidFill>
                <a:srgbClr val="002D46"/>
              </a:solidFill>
            </a:endParaRPr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E01A4F36-3DC1-469F-8025-9844143D3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800" dirty="0">
                <a:solidFill>
                  <a:srgbClr val="002D46"/>
                </a:solidFill>
              </a:rPr>
              <a:t>Kat Pegler - UK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0FA56F-50F2-46AB-A89E-F0D92D2AC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Output – key challenges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918088D-328E-4A62-B3F2-4D1777ADF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Classification:</a:t>
            </a:r>
          </a:p>
          <a:p>
            <a:pPr marL="820738" lvl="1" indent="-342900">
              <a:buFontTx/>
              <a:buChar char="-"/>
            </a:pPr>
            <a:r>
              <a:rPr lang="en-US" altLang="en-US" dirty="0"/>
              <a:t>CPC – limited disaggregation</a:t>
            </a:r>
          </a:p>
          <a:p>
            <a:pPr marL="0" indent="0" eaLnBrk="1" hangingPunct="1">
              <a:buNone/>
            </a:pPr>
            <a:endParaRPr lang="en-US" altLang="en-US" sz="800" dirty="0"/>
          </a:p>
          <a:p>
            <a:pPr eaLnBrk="1" hangingPunct="1"/>
            <a:r>
              <a:rPr lang="en-US" altLang="en-US" dirty="0"/>
              <a:t>Incorrect reporting by respondents:</a:t>
            </a:r>
          </a:p>
          <a:p>
            <a:pPr marL="820738" lvl="1" indent="-342900">
              <a:buFontTx/>
              <a:buChar char="-"/>
            </a:pPr>
            <a:r>
              <a:rPr lang="en-US" altLang="en-US" dirty="0" err="1"/>
              <a:t>Unrealised</a:t>
            </a:r>
            <a:r>
              <a:rPr lang="en-US" altLang="en-US" dirty="0"/>
              <a:t> gains/losses</a:t>
            </a:r>
          </a:p>
          <a:p>
            <a:pPr marL="820738" lvl="1" indent="-342900">
              <a:buFontTx/>
              <a:buChar char="-"/>
            </a:pPr>
            <a:r>
              <a:rPr lang="en-US" altLang="en-US" dirty="0"/>
              <a:t>Gross reporting</a:t>
            </a:r>
          </a:p>
          <a:p>
            <a:pPr eaLnBrk="1" hangingPunct="1"/>
            <a:endParaRPr lang="en-US" altLang="en-US" sz="800" dirty="0"/>
          </a:p>
          <a:p>
            <a:pPr marL="0" indent="0" eaLnBrk="1" hangingPunct="1">
              <a:buNone/>
            </a:pPr>
            <a:r>
              <a:rPr lang="en-US" altLang="en-US" dirty="0"/>
              <a:t>→How have these challenges been overcome?</a:t>
            </a:r>
          </a:p>
          <a:p>
            <a:pPr marL="0" indent="0" eaLnBrk="1" hangingPunct="1">
              <a:buNone/>
            </a:pPr>
            <a:r>
              <a:rPr lang="en-US" altLang="en-US" dirty="0"/>
              <a:t>→Are these challenges worse for 64.99 than other services?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FCF749-202A-4CEA-ADEE-E2F59BD7B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SPPI – key challenges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C1AE41-EB85-4141-83A9-A8473C3C1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dirty="0"/>
              <a:t>Selection of representative transactions</a:t>
            </a:r>
          </a:p>
          <a:p>
            <a:pPr marL="800100" lvl="1" indent="-342900" eaLnBrk="1" hangingPunct="1">
              <a:buFontTx/>
              <a:buChar char="-"/>
            </a:pPr>
            <a:r>
              <a:rPr lang="en-US" altLang="en-US" dirty="0"/>
              <a:t>Increased use of admin data</a:t>
            </a:r>
          </a:p>
          <a:p>
            <a:pPr marL="0" indent="0" eaLnBrk="1" hangingPunct="1">
              <a:buNone/>
            </a:pPr>
            <a:r>
              <a:rPr lang="en-US" altLang="en-US" dirty="0"/>
              <a:t>→ </a:t>
            </a:r>
            <a:r>
              <a:rPr lang="en-US" altLang="en-US" sz="2400" i="1" dirty="0"/>
              <a:t>available to all and for all products?</a:t>
            </a:r>
          </a:p>
          <a:p>
            <a:pPr marL="0" indent="0" eaLnBrk="1" hangingPunct="1">
              <a:buNone/>
            </a:pPr>
            <a:r>
              <a:rPr lang="en-US" altLang="en-US" sz="2400" i="1" dirty="0"/>
              <a:t>→ challenges associated with use of admin data?</a:t>
            </a:r>
          </a:p>
          <a:p>
            <a:pPr marL="0" indent="0" eaLnBrk="1" hangingPunct="1">
              <a:buNone/>
            </a:pPr>
            <a:endParaRPr lang="en-US" altLang="en-US" sz="2400" i="1" dirty="0"/>
          </a:p>
          <a:p>
            <a:pPr eaLnBrk="1" hangingPunct="1"/>
            <a:r>
              <a:rPr lang="en-US" altLang="en-US" dirty="0"/>
              <a:t>Bundling</a:t>
            </a:r>
          </a:p>
          <a:p>
            <a:pPr marL="0" indent="0" eaLnBrk="1" hangingPunct="1">
              <a:buNone/>
            </a:pPr>
            <a:r>
              <a:rPr lang="en-US" altLang="en-US" sz="2400" i="1" dirty="0"/>
              <a:t>→ should anything be added to existing work on bundling?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FCF749-202A-4CEA-ADEE-E2F59BD7B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SPPI – key challenges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C1AE41-EB85-4141-83A9-A8473C3C1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0156" y="1484784"/>
            <a:ext cx="7772400" cy="4572000"/>
          </a:xfrm>
        </p:spPr>
        <p:txBody>
          <a:bodyPr/>
          <a:lstStyle/>
          <a:p>
            <a:pPr eaLnBrk="1" hangingPunct="1"/>
            <a:r>
              <a:rPr lang="en-US" altLang="en-US" dirty="0"/>
              <a:t>Pricing to constant quality</a:t>
            </a:r>
          </a:p>
          <a:p>
            <a:pPr marL="800100" lvl="1" indent="-342900" eaLnBrk="1" hangingPunct="1">
              <a:buFontTx/>
              <a:buChar char="-"/>
            </a:pPr>
            <a:r>
              <a:rPr lang="en-US" altLang="en-US" dirty="0"/>
              <a:t>Keep original investment constant</a:t>
            </a:r>
          </a:p>
          <a:p>
            <a:pPr marL="800100" lvl="1" indent="-342900" eaLnBrk="1" hangingPunct="1">
              <a:buFontTx/>
              <a:buChar char="-"/>
            </a:pPr>
            <a:r>
              <a:rPr lang="en-US" altLang="en-US" dirty="0"/>
              <a:t>Unit value pricing</a:t>
            </a:r>
          </a:p>
          <a:p>
            <a:pPr marL="800100" lvl="1" indent="-342900" eaLnBrk="1" hangingPunct="1">
              <a:buFontTx/>
              <a:buChar char="-"/>
            </a:pPr>
            <a:r>
              <a:rPr lang="en-US" altLang="en-US" dirty="0"/>
              <a:t>Maintain risk and volume characteristics</a:t>
            </a:r>
          </a:p>
          <a:p>
            <a:pPr marL="800100" lvl="1" indent="-342900" eaLnBrk="1" hangingPunct="1">
              <a:buFontTx/>
              <a:buChar char="-"/>
            </a:pPr>
            <a:r>
              <a:rPr lang="en-US" altLang="en-US" dirty="0"/>
              <a:t>Explicit adjustment </a:t>
            </a:r>
            <a:r>
              <a:rPr lang="en-US" altLang="en-US" dirty="0" err="1"/>
              <a:t>eg</a:t>
            </a:r>
            <a:r>
              <a:rPr lang="en-US" altLang="en-US" dirty="0"/>
              <a:t> volume, closing dates</a:t>
            </a:r>
          </a:p>
          <a:p>
            <a:pPr marL="457200" lvl="1" indent="0" eaLnBrk="1" hangingPunct="1"/>
            <a:endParaRPr lang="en-US" altLang="en-US" dirty="0"/>
          </a:p>
          <a:p>
            <a:pPr marL="457200" lvl="1" indent="0" eaLnBrk="1" hangingPunct="1"/>
            <a:r>
              <a:rPr lang="en-US" altLang="en-US" dirty="0"/>
              <a:t>→ </a:t>
            </a:r>
            <a:r>
              <a:rPr lang="en-US" altLang="en-US" i="1" dirty="0"/>
              <a:t>any recommendations?</a:t>
            </a:r>
          </a:p>
          <a:p>
            <a:pPr marL="457200" lvl="1" indent="0" eaLnBrk="1" hangingPunct="1"/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114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855BD-09D6-493A-B51A-F71F6C58F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Output/SPPI - coherence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7C2B6-169C-4310-AB39-9BE044F4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Scope </a:t>
            </a:r>
          </a:p>
          <a:p>
            <a:pPr marL="0" indent="0">
              <a:buNone/>
            </a:pPr>
            <a:r>
              <a:rPr lang="en-US" altLang="en-US" dirty="0"/>
              <a:t>→ </a:t>
            </a:r>
            <a:r>
              <a:rPr lang="en-US" altLang="en-US" i="1" dirty="0"/>
              <a:t>should </a:t>
            </a:r>
            <a:r>
              <a:rPr lang="en-GB" i="1" dirty="0"/>
              <a:t>proprietary trading be included?</a:t>
            </a:r>
          </a:p>
          <a:p>
            <a:pPr marL="0" indent="0">
              <a:buNone/>
            </a:pPr>
            <a:r>
              <a:rPr lang="en-US" altLang="en-US" dirty="0"/>
              <a:t>→ </a:t>
            </a:r>
            <a:r>
              <a:rPr lang="en-GB" altLang="en-US" i="1" dirty="0"/>
              <a:t>Output and SPPI are different for U.S.…why?!</a:t>
            </a:r>
            <a:endParaRPr lang="en-GB" dirty="0"/>
          </a:p>
          <a:p>
            <a:endParaRPr lang="en-GB" dirty="0"/>
          </a:p>
          <a:p>
            <a:r>
              <a:rPr lang="en-GB" dirty="0"/>
              <a:t>Sampling units </a:t>
            </a:r>
          </a:p>
          <a:p>
            <a:pPr marL="800100" lvl="1" indent="-342900">
              <a:buFontTx/>
              <a:buChar char="-"/>
            </a:pPr>
            <a:r>
              <a:rPr lang="en-GB" dirty="0"/>
              <a:t>enterprise vs establishment</a:t>
            </a:r>
          </a:p>
          <a:p>
            <a:pPr marL="800100" lvl="1" indent="-342900">
              <a:buFontTx/>
              <a:buChar char="-"/>
            </a:pPr>
            <a:r>
              <a:rPr lang="en-GB" dirty="0"/>
              <a:t>Industry vs product</a:t>
            </a:r>
          </a:p>
          <a:p>
            <a:pPr marL="12700" lvl="1" indent="0"/>
            <a:r>
              <a:rPr lang="en-US" altLang="en-US" sz="2800" dirty="0"/>
              <a:t>→ </a:t>
            </a:r>
            <a:r>
              <a:rPr lang="en-US" altLang="en-US" sz="2800" i="1" dirty="0"/>
              <a:t>greater challenge than for other industries?</a:t>
            </a:r>
          </a:p>
          <a:p>
            <a:pPr marL="800100" lvl="1" indent="-34290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7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1173-0035-40A8-AB64-7E978247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the rest of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7860-D309-48EB-B4D0-57D2AEA63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few countries have output or SPPI for ISIC 64.99 – why?!</a:t>
            </a:r>
          </a:p>
          <a:p>
            <a:r>
              <a:rPr lang="en-GB" dirty="0"/>
              <a:t>How is it treated? Proxies, ignore it…?</a:t>
            </a:r>
          </a:p>
          <a:p>
            <a:endParaRPr lang="en-GB" dirty="0"/>
          </a:p>
          <a:p>
            <a:r>
              <a:rPr lang="en-GB" dirty="0"/>
              <a:t>UK GDP(O) – just consider 64.91 &amp; 64.92</a:t>
            </a:r>
          </a:p>
          <a:p>
            <a:pPr marL="800100" lvl="1" indent="-342900">
              <a:buFontTx/>
              <a:buChar char="-"/>
            </a:pPr>
            <a:r>
              <a:rPr lang="en-GB" dirty="0"/>
              <a:t>Ignore 64.99</a:t>
            </a:r>
          </a:p>
          <a:p>
            <a:pPr marL="800100" lvl="1" indent="-342900">
              <a:buFontTx/>
              <a:buChar char="-"/>
            </a:pPr>
            <a:r>
              <a:rPr lang="en-GB" dirty="0"/>
              <a:t>64.9 = approx. </a:t>
            </a:r>
            <a:r>
              <a:rPr lang="en-GB"/>
              <a:t>0.6% GDP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7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 Slide Master: blank">
  <a:themeElements>
    <a:clrScheme name="Default Design Slide Master: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 Slide Master: 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Default Design Slide Master: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ONS white ppt template[296]</Template>
  <TotalTime>104</TotalTime>
  <Words>215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ＭＳ Ｐゴシック</vt:lpstr>
      <vt:lpstr>Calibri</vt:lpstr>
      <vt:lpstr>Office Theme</vt:lpstr>
      <vt:lpstr>Default Design Slide Master: blank</vt:lpstr>
      <vt:lpstr>PowerPoint Presentation</vt:lpstr>
      <vt:lpstr>Output – key challenges</vt:lpstr>
      <vt:lpstr>SPPI – key challenges</vt:lpstr>
      <vt:lpstr>SPPI – key challenges</vt:lpstr>
      <vt:lpstr>Output/SPPI - coherence</vt:lpstr>
      <vt:lpstr>What about the rest of us?</vt:lpstr>
    </vt:vector>
  </TitlesOfParts>
  <Company>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</dc:creator>
  <cp:lastModifiedBy>Katherine</cp:lastModifiedBy>
  <cp:revision>15</cp:revision>
  <dcterms:created xsi:type="dcterms:W3CDTF">2017-10-23T13:28:46Z</dcterms:created>
  <dcterms:modified xsi:type="dcterms:W3CDTF">2017-10-23T15:12:50Z</dcterms:modified>
</cp:coreProperties>
</file>